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8" r:id="rId1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4" Type="http://schemas.openxmlformats.org/officeDocument/2006/relationships/slide" Target="slides/slide1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image" Target="../media/image134.emf"/></Relationships>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D2A9E2-EE7D-0909-BBB9-ADC51D075BC6}"/>
              </a:ext>
            </a:extLst>
          </p:cNvPr>
          <p:cNvSpPr>
            <a:spLocks noGrp="1"/>
          </p:cNvSpPr>
          <p:nvPr>
            <p:ph type="title"/>
          </p:nvPr>
        </p:nvSpPr>
        <p:spPr>
          <a:xfrm>
            <a:off x="559185" y="176296"/>
            <a:ext cx="8262937" cy="441325"/>
          </a:xfrm>
        </p:spPr>
        <p:txBody>
          <a:bodyPr/>
          <a:lstStyle/>
          <a:p>
            <a:pPr>
              <a:defRPr/>
            </a:pPr>
            <a:r>
              <a:rPr lang="en-US" dirty="0"/>
              <a:t>2010 Interns</a:t>
            </a:r>
          </a:p>
        </p:txBody>
      </p:sp>
      <p:graphicFrame>
        <p:nvGraphicFramePr>
          <p:cNvPr id="10" name="Table 9">
            <a:extLst>
              <a:ext uri="{FF2B5EF4-FFF2-40B4-BE49-F238E27FC236}">
                <a16:creationId xmlns:a16="http://schemas.microsoft.com/office/drawing/2014/main" id="{DE55166F-6A01-438A-B145-2735BAE084E8}"/>
              </a:ext>
            </a:extLst>
          </p:cNvPr>
          <p:cNvGraphicFramePr>
            <a:graphicFrameLocks noGrp="1"/>
          </p:cNvGraphicFramePr>
          <p:nvPr/>
        </p:nvGraphicFramePr>
        <p:xfrm>
          <a:off x="7461250" y="3822700"/>
          <a:ext cx="1071564" cy="482600"/>
        </p:xfrm>
        <a:graphic>
          <a:graphicData uri="http://schemas.openxmlformats.org/drawingml/2006/table">
            <a:tbl>
              <a:tblPr/>
              <a:tblGrid>
                <a:gridCol w="535782">
                  <a:extLst>
                    <a:ext uri="{9D8B030D-6E8A-4147-A177-3AD203B41FA5}">
                      <a16:colId xmlns:a16="http://schemas.microsoft.com/office/drawing/2014/main" val="20000"/>
                    </a:ext>
                  </a:extLst>
                </a:gridCol>
                <a:gridCol w="535782">
                  <a:extLst>
                    <a:ext uri="{9D8B030D-6E8A-4147-A177-3AD203B41FA5}">
                      <a16:colId xmlns:a16="http://schemas.microsoft.com/office/drawing/2014/main" val="20001"/>
                    </a:ext>
                  </a:extLst>
                </a:gridCol>
              </a:tblGrid>
              <a:tr h="241300">
                <a:tc>
                  <a:txBody>
                    <a:bodyPr/>
                    <a:lstStyle/>
                    <a:p>
                      <a:pPr algn="l" fontAlgn="b"/>
                      <a:r>
                        <a:rPr lang="en-US" sz="1000" b="0" i="0" u="none" strike="noStrike">
                          <a:latin typeface="Verdana"/>
                        </a:rPr>
                        <a:t> </a:t>
                      </a:r>
                    </a:p>
                  </a:txBody>
                  <a:tcPr marL="9522" marR="9522" marT="9538" marB="0" anchor="b">
                    <a:lnL>
                      <a:noFill/>
                    </a:lnL>
                    <a:lnR>
                      <a:noFill/>
                    </a:lnR>
                    <a:lnT>
                      <a:noFill/>
                    </a:lnT>
                    <a:lnB>
                      <a:noFill/>
                    </a:lnB>
                    <a:solidFill>
                      <a:srgbClr val="FDE9D9"/>
                    </a:solidFill>
                  </a:tcPr>
                </a:tc>
                <a:tc>
                  <a:txBody>
                    <a:bodyPr/>
                    <a:lstStyle/>
                    <a:p>
                      <a:pPr algn="l" fontAlgn="b"/>
                      <a:r>
                        <a:rPr lang="en-US" sz="1100" b="1" i="0" u="none" strike="noStrike" dirty="0">
                          <a:latin typeface="Verdana"/>
                        </a:rPr>
                        <a:t>FNAL</a:t>
                      </a:r>
                    </a:p>
                  </a:txBody>
                  <a:tcPr marL="9522" marR="9522" marT="9538" marB="0" anchor="b">
                    <a:lnL>
                      <a:noFill/>
                    </a:lnL>
                    <a:lnR>
                      <a:noFill/>
                    </a:lnR>
                    <a:lnT>
                      <a:noFill/>
                    </a:lnT>
                    <a:lnB>
                      <a:noFill/>
                    </a:lnB>
                  </a:tcPr>
                </a:tc>
                <a:extLst>
                  <a:ext uri="{0D108BD9-81ED-4DB2-BD59-A6C34878D82A}">
                    <a16:rowId xmlns:a16="http://schemas.microsoft.com/office/drawing/2014/main" val="10000"/>
                  </a:ext>
                </a:extLst>
              </a:tr>
              <a:tr h="241300">
                <a:tc>
                  <a:txBody>
                    <a:bodyPr/>
                    <a:lstStyle/>
                    <a:p>
                      <a:pPr algn="l" fontAlgn="b"/>
                      <a:r>
                        <a:rPr lang="en-US" sz="1000" b="0" i="0" u="none" strike="noStrike">
                          <a:latin typeface="Verdana"/>
                        </a:rPr>
                        <a:t> </a:t>
                      </a:r>
                    </a:p>
                  </a:txBody>
                  <a:tcPr marL="9522" marR="9522" marT="9538" marB="0" anchor="b">
                    <a:lnL>
                      <a:noFill/>
                    </a:lnL>
                    <a:lnR>
                      <a:noFill/>
                    </a:lnR>
                    <a:lnT>
                      <a:noFill/>
                    </a:lnT>
                    <a:lnB>
                      <a:noFill/>
                    </a:lnB>
                    <a:solidFill>
                      <a:srgbClr val="DBE5F1"/>
                    </a:solidFill>
                  </a:tcPr>
                </a:tc>
                <a:tc>
                  <a:txBody>
                    <a:bodyPr/>
                    <a:lstStyle/>
                    <a:p>
                      <a:pPr algn="l" fontAlgn="b"/>
                      <a:r>
                        <a:rPr lang="en-US" sz="1100" b="1" i="0" u="none" strike="noStrike" dirty="0">
                          <a:latin typeface="Verdana"/>
                        </a:rPr>
                        <a:t>ANL</a:t>
                      </a:r>
                    </a:p>
                  </a:txBody>
                  <a:tcPr marL="9522" marR="9522" marT="9538" marB="0" anchor="b">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11" name="Table 10">
            <a:extLst>
              <a:ext uri="{FF2B5EF4-FFF2-40B4-BE49-F238E27FC236}">
                <a16:creationId xmlns:a16="http://schemas.microsoft.com/office/drawing/2014/main" id="{41E7B4D2-DAE1-B01B-0271-3F01F80587C6}"/>
              </a:ext>
            </a:extLst>
          </p:cNvPr>
          <p:cNvGraphicFramePr>
            <a:graphicFrameLocks noGrp="1"/>
          </p:cNvGraphicFramePr>
          <p:nvPr/>
        </p:nvGraphicFramePr>
        <p:xfrm>
          <a:off x="881063" y="3429000"/>
          <a:ext cx="4133849" cy="3122614"/>
        </p:xfrm>
        <a:graphic>
          <a:graphicData uri="http://schemas.openxmlformats.org/drawingml/2006/table">
            <a:tbl>
              <a:tblPr/>
              <a:tblGrid>
                <a:gridCol w="1785161">
                  <a:extLst>
                    <a:ext uri="{9D8B030D-6E8A-4147-A177-3AD203B41FA5}">
                      <a16:colId xmlns:a16="http://schemas.microsoft.com/office/drawing/2014/main" val="20000"/>
                    </a:ext>
                  </a:extLst>
                </a:gridCol>
                <a:gridCol w="835440">
                  <a:extLst>
                    <a:ext uri="{9D8B030D-6E8A-4147-A177-3AD203B41FA5}">
                      <a16:colId xmlns:a16="http://schemas.microsoft.com/office/drawing/2014/main" val="20001"/>
                    </a:ext>
                  </a:extLst>
                </a:gridCol>
                <a:gridCol w="756624">
                  <a:extLst>
                    <a:ext uri="{9D8B030D-6E8A-4147-A177-3AD203B41FA5}">
                      <a16:colId xmlns:a16="http://schemas.microsoft.com/office/drawing/2014/main" val="20002"/>
                    </a:ext>
                  </a:extLst>
                </a:gridCol>
                <a:gridCol w="756624">
                  <a:extLst>
                    <a:ext uri="{9D8B030D-6E8A-4147-A177-3AD203B41FA5}">
                      <a16:colId xmlns:a16="http://schemas.microsoft.com/office/drawing/2014/main" val="20003"/>
                    </a:ext>
                  </a:extLst>
                </a:gridCol>
              </a:tblGrid>
              <a:tr h="283874">
                <a:tc>
                  <a:txBody>
                    <a:bodyPr/>
                    <a:lstStyle/>
                    <a:p>
                      <a:pPr algn="l" fontAlgn="b"/>
                      <a:endParaRPr lang="en-US" sz="1800" b="1" i="0" u="none" strike="noStrike" dirty="0">
                        <a:solidFill>
                          <a:srgbClr val="000000"/>
                        </a:solidFill>
                        <a:latin typeface="Calibri"/>
                      </a:endParaRP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a:solidFill>
                            <a:srgbClr val="000000"/>
                          </a:solidFill>
                          <a:latin typeface="Calibri"/>
                        </a:rPr>
                        <a:t>2008</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dirty="0">
                          <a:solidFill>
                            <a:srgbClr val="000000"/>
                          </a:solidFill>
                          <a:latin typeface="Calibri"/>
                        </a:rPr>
                        <a:t>2009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dirty="0">
                          <a:solidFill>
                            <a:srgbClr val="000000"/>
                          </a:solidFill>
                          <a:latin typeface="Calibri"/>
                        </a:rPr>
                        <a:t>2010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874">
                <a:tc>
                  <a:txBody>
                    <a:bodyPr/>
                    <a:lstStyle/>
                    <a:p>
                      <a:pPr algn="l" fontAlgn="b"/>
                      <a:r>
                        <a:rPr lang="en-US" sz="1800" b="0" i="0" u="none" strike="noStrike" dirty="0">
                          <a:solidFill>
                            <a:srgbClr val="000000"/>
                          </a:solidFill>
                          <a:latin typeface="Calibri"/>
                        </a:rPr>
                        <a:t>Argonne</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874">
                <a:tc>
                  <a:txBody>
                    <a:bodyPr/>
                    <a:lstStyle/>
                    <a:p>
                      <a:pPr algn="l" fontAlgn="b"/>
                      <a:r>
                        <a:rPr lang="en-US" sz="1800" b="0" i="0" u="none" strike="noStrike" dirty="0">
                          <a:solidFill>
                            <a:srgbClr val="000000"/>
                          </a:solidFill>
                          <a:latin typeface="Calibri"/>
                        </a:rPr>
                        <a:t>FNAL</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874">
                <a:tc>
                  <a:txBody>
                    <a:bodyPr/>
                    <a:lstStyle/>
                    <a:p>
                      <a:pPr algn="l" fontAlgn="b"/>
                      <a:r>
                        <a:rPr lang="en-US" sz="1800" b="0" i="0" u="none" strike="noStrike" dirty="0">
                          <a:solidFill>
                            <a:srgbClr val="000000"/>
                          </a:solidFill>
                          <a:latin typeface="Calibri"/>
                        </a:rPr>
                        <a:t>Total offers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3874">
                <a:tc>
                  <a:txBody>
                    <a:bodyPr/>
                    <a:lstStyle/>
                    <a:p>
                      <a:pPr algn="l" fontAlgn="b"/>
                      <a:r>
                        <a:rPr lang="en-US" sz="1800" b="0" i="0" u="none" strike="noStrike" dirty="0">
                          <a:solidFill>
                            <a:srgbClr val="000000"/>
                          </a:solidFill>
                          <a:latin typeface="Calibri"/>
                        </a:rPr>
                        <a:t>Rejections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3874">
                <a:tc>
                  <a:txBody>
                    <a:bodyPr/>
                    <a:lstStyle/>
                    <a:p>
                      <a:pPr algn="l" fontAlgn="b"/>
                      <a:r>
                        <a:rPr lang="en-US" sz="1800" b="0" i="0" u="none" strike="noStrike">
                          <a:solidFill>
                            <a:srgbClr val="000000"/>
                          </a:solidFill>
                          <a:latin typeface="Calibri"/>
                        </a:rPr>
                        <a:t>Males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83874">
                <a:tc>
                  <a:txBody>
                    <a:bodyPr/>
                    <a:lstStyle/>
                    <a:p>
                      <a:pPr algn="l" fontAlgn="b"/>
                      <a:r>
                        <a:rPr lang="en-US" sz="1800" b="0" i="0" u="none" strike="noStrike" dirty="0">
                          <a:solidFill>
                            <a:srgbClr val="000000"/>
                          </a:solidFill>
                          <a:latin typeface="Calibri"/>
                        </a:rPr>
                        <a:t>Females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3874">
                <a:tc>
                  <a:txBody>
                    <a:bodyPr/>
                    <a:lstStyle/>
                    <a:p>
                      <a:pPr algn="l" fontAlgn="b"/>
                      <a:r>
                        <a:rPr lang="en-US" sz="1800" b="0" i="0" u="none" strike="noStrike" dirty="0">
                          <a:solidFill>
                            <a:srgbClr val="000000"/>
                          </a:solidFill>
                          <a:latin typeface="Calibri"/>
                        </a:rPr>
                        <a:t>non-US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83874">
                <a:tc>
                  <a:txBody>
                    <a:bodyPr/>
                    <a:lstStyle/>
                    <a:p>
                      <a:pPr algn="l" fontAlgn="b"/>
                      <a:r>
                        <a:rPr lang="en-US" sz="1800" b="0" i="0" u="none" strike="noStrike">
                          <a:solidFill>
                            <a:srgbClr val="000000"/>
                          </a:solidFill>
                          <a:latin typeface="Calibri"/>
                        </a:rPr>
                        <a:t>Illinois schools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3874">
                <a:tc>
                  <a:txBody>
                    <a:bodyPr/>
                    <a:lstStyle/>
                    <a:p>
                      <a:pPr algn="l" fontAlgn="b"/>
                      <a:r>
                        <a:rPr lang="en-US" sz="1800" b="0" i="0" u="none" strike="noStrike">
                          <a:solidFill>
                            <a:srgbClr val="000000"/>
                          </a:solidFill>
                          <a:latin typeface="Calibri"/>
                        </a:rPr>
                        <a:t>Sophomores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83874">
                <a:tc>
                  <a:txBody>
                    <a:bodyPr/>
                    <a:lstStyle/>
                    <a:p>
                      <a:pPr algn="l" fontAlgn="b"/>
                      <a:r>
                        <a:rPr lang="en-US" sz="1800" b="0" i="0" u="none" strike="noStrike">
                          <a:solidFill>
                            <a:srgbClr val="000000"/>
                          </a:solidFill>
                          <a:latin typeface="Calibri"/>
                        </a:rPr>
                        <a:t>Juniors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8</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8262" name="Date Placeholder 6">
            <a:extLst>
              <a:ext uri="{FF2B5EF4-FFF2-40B4-BE49-F238E27FC236}">
                <a16:creationId xmlns:a16="http://schemas.microsoft.com/office/drawing/2014/main" id="{AB69B6F5-883A-BB33-C513-0444EC2CD7C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6/11/2010</a:t>
            </a:r>
          </a:p>
        </p:txBody>
      </p:sp>
      <p:sp>
        <p:nvSpPr>
          <p:cNvPr id="8263" name="Slide Number Placeholder 7">
            <a:extLst>
              <a:ext uri="{FF2B5EF4-FFF2-40B4-BE49-F238E27FC236}">
                <a16:creationId xmlns:a16="http://schemas.microsoft.com/office/drawing/2014/main" id="{56B6DEE4-0898-5EEF-16EF-2E21B39B0B0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2DBBFA-1FF5-4C6C-8688-184E1E82A6CD}" type="slidenum">
              <a:rPr kumimoji="0" lang="en-US" altLang="zh-CN" sz="1100" b="0" i="0" u="none" strike="noStrike" kern="1200" cap="none" spc="0" normalizeH="0" baseline="0" noProof="0" smtClean="0">
                <a:ln>
                  <a:noFill/>
                </a:ln>
                <a:solidFill>
                  <a:srgbClr val="B13F9A"/>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1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endParaRPr>
          </a:p>
        </p:txBody>
      </p:sp>
      <p:sp>
        <p:nvSpPr>
          <p:cNvPr id="8264" name="Footer Placeholder 8">
            <a:extLst>
              <a:ext uri="{FF2B5EF4-FFF2-40B4-BE49-F238E27FC236}">
                <a16:creationId xmlns:a16="http://schemas.microsoft.com/office/drawing/2014/main" id="{AD668441-4C87-2BB2-CD0B-3A1D0CE6D8F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E. Prebys – Lee Teng Welcome</a:t>
            </a:r>
          </a:p>
        </p:txBody>
      </p:sp>
      <p:pic>
        <p:nvPicPr>
          <p:cNvPr id="8265" name="Picture 62">
            <a:extLst>
              <a:ext uri="{FF2B5EF4-FFF2-40B4-BE49-F238E27FC236}">
                <a16:creationId xmlns:a16="http://schemas.microsoft.com/office/drawing/2014/main" id="{43D06F2D-C0B7-B5EE-09CD-42FB8880F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615950"/>
            <a:ext cx="8064500"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Tree>
  </p:cSld>
  <p:clrMapOvr>
    <a:masterClrMapping/>
  </p:clrMapOvr>
  <p:transition>
    <p:fade thruBlk="1"/>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